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08"/>
    <p:restoredTop sz="94661"/>
  </p:normalViewPr>
  <p:slideViewPr>
    <p:cSldViewPr snapToGrid="0">
      <p:cViewPr varScale="1">
        <p:scale>
          <a:sx n="114" d="100"/>
          <a:sy n="114" d="100"/>
        </p:scale>
        <p:origin x="496"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ja-JP" altLang="en-US"/>
              <a:t>マスター タイトルの書式設定</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7/6/26</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8A87A34-81AB-432B-8DAE-1953F412C126}" type="datetimeFigureOut">
              <a:rPr lang="en-US" dirty="0"/>
              <a:t>7/6/26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7/6/26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447191" y="2824269"/>
            <a:ext cx="4645152" cy="26444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412362" y="2821491"/>
            <a:ext cx="4645152" cy="2637371"/>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7/6/26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7/6/26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7/6/26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8A87A34-81AB-432B-8DAE-1953F412C126}" type="datetimeFigureOut">
              <a:rPr lang="en-US" dirty="0"/>
              <a:t>7/6/26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7/6/26</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7/6/26</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kumimoji="1"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0569C6-513C-87DC-9EA5-8182F987EEF7}"/>
              </a:ext>
            </a:extLst>
          </p:cNvPr>
          <p:cNvSpPr>
            <a:spLocks noGrp="1"/>
          </p:cNvSpPr>
          <p:nvPr>
            <p:ph type="ctrTitle"/>
          </p:nvPr>
        </p:nvSpPr>
        <p:spPr>
          <a:xfrm>
            <a:off x="1070517" y="802298"/>
            <a:ext cx="9984335" cy="2541431"/>
          </a:xfrm>
        </p:spPr>
        <p:txBody>
          <a:bodyPr>
            <a:normAutofit fontScale="90000"/>
          </a:bodyPr>
          <a:lstStyle/>
          <a:p>
            <a:r>
              <a:rPr kumimoji="1" lang="ja-JP" altLang="en-US"/>
              <a:t>小学校実習（３週間）</a:t>
            </a:r>
            <a:br>
              <a:rPr kumimoji="1" lang="en-US" altLang="ja-JP" dirty="0"/>
            </a:br>
            <a:r>
              <a:rPr kumimoji="1" lang="ja-JP" altLang="en-US"/>
              <a:t>特支先輩からのメッセージ集</a:t>
            </a:r>
          </a:p>
        </p:txBody>
      </p:sp>
      <p:sp>
        <p:nvSpPr>
          <p:cNvPr id="3" name="字幕 2">
            <a:extLst>
              <a:ext uri="{FF2B5EF4-FFF2-40B4-BE49-F238E27FC236}">
                <a16:creationId xmlns:a16="http://schemas.microsoft.com/office/drawing/2014/main" id="{9BA363CB-3C6C-EDC4-319C-735CFCAF34F5}"/>
              </a:ext>
            </a:extLst>
          </p:cNvPr>
          <p:cNvSpPr>
            <a:spLocks noGrp="1"/>
          </p:cNvSpPr>
          <p:nvPr>
            <p:ph type="subTitle" idx="1"/>
          </p:nvPr>
        </p:nvSpPr>
        <p:spPr>
          <a:xfrm>
            <a:off x="1271239" y="3531205"/>
            <a:ext cx="10526751" cy="873528"/>
          </a:xfrm>
        </p:spPr>
        <p:txBody>
          <a:bodyPr>
            <a:noAutofit/>
          </a:bodyPr>
          <a:lstStyle/>
          <a:p>
            <a:r>
              <a:rPr kumimoji="1" lang="ja-JP" altLang="en-US" sz="3600"/>
              <a:t>１−</a:t>
            </a:r>
            <a:r>
              <a:rPr kumimoji="1" lang="en-US" altLang="ja-JP" sz="3600" dirty="0"/>
              <a:t>6</a:t>
            </a:r>
            <a:r>
              <a:rPr kumimoji="1" lang="ja-JP" altLang="en-US" sz="3600"/>
              <a:t>年生の配属学年別</a:t>
            </a:r>
            <a:endParaRPr kumimoji="1" lang="en-US" altLang="ja-JP" sz="3600" dirty="0"/>
          </a:p>
          <a:p>
            <a:r>
              <a:rPr kumimoji="1" lang="ja-JP" altLang="en-US" sz="3600"/>
              <a:t>指導案づくり、授業準備、休み時間、給食など</a:t>
            </a:r>
          </a:p>
        </p:txBody>
      </p:sp>
      <p:sp>
        <p:nvSpPr>
          <p:cNvPr id="4" name="テキスト ボックス 3">
            <a:extLst>
              <a:ext uri="{FF2B5EF4-FFF2-40B4-BE49-F238E27FC236}">
                <a16:creationId xmlns:a16="http://schemas.microsoft.com/office/drawing/2014/main" id="{5CA89384-019D-5B8D-9B7C-D2668B05179D}"/>
              </a:ext>
            </a:extLst>
          </p:cNvPr>
          <p:cNvSpPr txBox="1"/>
          <p:nvPr/>
        </p:nvSpPr>
        <p:spPr>
          <a:xfrm>
            <a:off x="9362708" y="154562"/>
            <a:ext cx="2435282" cy="369332"/>
          </a:xfrm>
          <a:prstGeom prst="rect">
            <a:avLst/>
          </a:prstGeom>
          <a:noFill/>
        </p:spPr>
        <p:txBody>
          <a:bodyPr wrap="none" rtlCol="0">
            <a:spAutoFit/>
          </a:bodyPr>
          <a:lstStyle/>
          <a:p>
            <a:r>
              <a:rPr kumimoji="1" lang="ja-JP" altLang="en-US"/>
              <a:t>２０２４−２０２５年</a:t>
            </a:r>
          </a:p>
        </p:txBody>
      </p:sp>
    </p:spTree>
    <p:extLst>
      <p:ext uri="{BB962C8B-B14F-4D97-AF65-F5344CB8AC3E}">
        <p14:creationId xmlns:p14="http://schemas.microsoft.com/office/powerpoint/2010/main" val="30808202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16A8385-39E0-A32C-D6F2-B2D002B99EC7}"/>
              </a:ext>
            </a:extLst>
          </p:cNvPr>
          <p:cNvSpPr>
            <a:spLocks noGrp="1"/>
          </p:cNvSpPr>
          <p:nvPr>
            <p:ph type="title"/>
          </p:nvPr>
        </p:nvSpPr>
        <p:spPr>
          <a:xfrm>
            <a:off x="1294362" y="771066"/>
            <a:ext cx="9603275" cy="1049235"/>
          </a:xfrm>
        </p:spPr>
        <p:txBody>
          <a:bodyPr>
            <a:normAutofit/>
          </a:bodyPr>
          <a:lstStyle/>
          <a:p>
            <a:r>
              <a:rPr kumimoji="1" lang="ja-JP" altLang="en-US" sz="4400"/>
              <a:t>配属　</a:t>
            </a:r>
            <a:r>
              <a:rPr kumimoji="1" lang="en-US" altLang="ja-JP" sz="4400" dirty="0"/>
              <a:t>1</a:t>
            </a:r>
            <a:r>
              <a:rPr kumimoji="1" lang="ja-JP" altLang="en-US" sz="4400"/>
              <a:t>年生</a:t>
            </a:r>
          </a:p>
        </p:txBody>
      </p:sp>
      <p:sp>
        <p:nvSpPr>
          <p:cNvPr id="3" name="コンテンツ プレースホルダー 2">
            <a:extLst>
              <a:ext uri="{FF2B5EF4-FFF2-40B4-BE49-F238E27FC236}">
                <a16:creationId xmlns:a16="http://schemas.microsoft.com/office/drawing/2014/main" id="{A6E8DA7E-5FC6-AB45-3E4D-705F190E0EDD}"/>
              </a:ext>
            </a:extLst>
          </p:cNvPr>
          <p:cNvSpPr>
            <a:spLocks noGrp="1"/>
          </p:cNvSpPr>
          <p:nvPr>
            <p:ph idx="1"/>
          </p:nvPr>
        </p:nvSpPr>
        <p:spPr>
          <a:xfrm>
            <a:off x="425604" y="1971128"/>
            <a:ext cx="11340789" cy="4115806"/>
          </a:xfrm>
        </p:spPr>
        <p:txBody>
          <a:bodyPr/>
          <a:lstStyle/>
          <a:p>
            <a:r>
              <a:rPr lang="ja-JP" altLang="en-US">
                <a:latin typeface="HGMaruGothicMPRO" panose="020F0600000000000000" pitchFamily="34" charset="-128"/>
                <a:ea typeface="HGMaruGothicMPRO" panose="020F0600000000000000" pitchFamily="34" charset="-128"/>
              </a:rPr>
              <a:t>試行錯誤：授業では、子どもの行動を価値づける言葉掛けを増やせた</a:t>
            </a:r>
            <a:endParaRPr lang="en-US" altLang="ja-JP" dirty="0">
              <a:latin typeface="HGMaruGothicMPRO" panose="020F0600000000000000" pitchFamily="34" charset="-128"/>
              <a:ea typeface="HGMaruGothicMPRO" panose="020F0600000000000000" pitchFamily="34" charset="-128"/>
            </a:endParaRPr>
          </a:p>
          <a:p>
            <a:r>
              <a:rPr lang="ja-JP" altLang="en-US">
                <a:latin typeface="HGMaruGothicMPRO" panose="020F0600000000000000" pitchFamily="34" charset="-128"/>
                <a:ea typeface="HGMaruGothicMPRO" panose="020F0600000000000000" pitchFamily="34" charset="-128"/>
              </a:rPr>
              <a:t>　　　　　個々の考えを聞くことと、全体進行のバランスを意識できた</a:t>
            </a:r>
            <a:endParaRPr lang="en-US" altLang="ja-JP" dirty="0">
              <a:latin typeface="HGMaruGothicMPRO" panose="020F0600000000000000" pitchFamily="34" charset="-128"/>
              <a:ea typeface="HGMaruGothicMPRO" panose="020F0600000000000000" pitchFamily="34" charset="-128"/>
            </a:endParaRPr>
          </a:p>
          <a:p>
            <a:r>
              <a:rPr lang="ja-JP" altLang="en-US">
                <a:latin typeface="HGMaruGothicMPRO" panose="020F0600000000000000" pitchFamily="34" charset="-128"/>
                <a:ea typeface="HGMaruGothicMPRO" panose="020F0600000000000000" pitchFamily="34" charset="-128"/>
              </a:rPr>
              <a:t>実習校の先生から学んだこと：子どもたちの発言だけでなく、表情やつぶやきを拾いな　　　　　　　　　　　　　　　がら授業をつくる大切さ。</a:t>
            </a:r>
            <a:endParaRPr lang="en-US" altLang="ja-JP" dirty="0">
              <a:latin typeface="HGMaruGothicMPRO" panose="020F0600000000000000" pitchFamily="34" charset="-128"/>
              <a:ea typeface="HGMaruGothicMPRO" panose="020F0600000000000000" pitchFamily="34" charset="-128"/>
            </a:endParaRPr>
          </a:p>
          <a:p>
            <a:r>
              <a:rPr lang="ja-JP" altLang="en-US">
                <a:latin typeface="HGMaruGothicMPRO" panose="020F0600000000000000" pitchFamily="34" charset="-128"/>
                <a:ea typeface="HGMaruGothicMPRO" panose="020F0600000000000000" pitchFamily="34" charset="-128"/>
              </a:rPr>
              <a:t>子どもから学んだこと：机の環境では、必要最低限のものを机に出すことで集中しやすくする</a:t>
            </a:r>
            <a:endParaRPr lang="en-US" altLang="ja-JP" dirty="0">
              <a:latin typeface="HGMaruGothicMPRO" panose="020F0600000000000000" pitchFamily="34" charset="-128"/>
              <a:ea typeface="HGMaruGothicMPRO" panose="020F0600000000000000" pitchFamily="34" charset="-128"/>
            </a:endParaRPr>
          </a:p>
          <a:p>
            <a:r>
              <a:rPr lang="ja-JP" altLang="en-US">
                <a:latin typeface="HGMaruGothicMPRO" panose="020F0600000000000000" pitchFamily="34" charset="-128"/>
                <a:ea typeface="HGMaruGothicMPRO" panose="020F0600000000000000" pitchFamily="34" charset="-128"/>
              </a:rPr>
              <a:t>子どもたちと一緒に学びながら発見したり、ゲームなどを取り入れて楽しみながら授業を進めることで、子どもたちが興味をもってくれたときには大きな喜びがありました。</a:t>
            </a:r>
            <a:endParaRPr lang="en-US" altLang="ja-JP" dirty="0">
              <a:latin typeface="HGMaruGothicMPRO" panose="020F0600000000000000" pitchFamily="34" charset="-128"/>
              <a:ea typeface="HGMaruGothicMPRO" panose="020F0600000000000000" pitchFamily="34" charset="-128"/>
            </a:endParaRPr>
          </a:p>
          <a:p>
            <a:r>
              <a:rPr lang="ja-JP" altLang="en-US">
                <a:latin typeface="HGMaruGothicMPRO" panose="020F0600000000000000" pitchFamily="34" charset="-128"/>
                <a:ea typeface="HGMaruGothicMPRO" panose="020F0600000000000000" pitchFamily="34" charset="-128"/>
              </a:rPr>
              <a:t>次の実習生へ：　子どもたちと関わることはとても楽しいです。ぜひいろいろなことにチャレンジしながら頑張ってください！</a:t>
            </a:r>
          </a:p>
          <a:p>
            <a:endParaRPr lang="ja-JP" altLang="en-US">
              <a:latin typeface="HGMaruGothicMPRO" panose="020F0600000000000000" pitchFamily="34" charset="-128"/>
              <a:ea typeface="HGMaruGothicMPRO" panose="020F0600000000000000" pitchFamily="34" charset="-128"/>
            </a:endParaRPr>
          </a:p>
          <a:p>
            <a:endParaRPr kumimoji="1" lang="ja-JP" altLang="en-US"/>
          </a:p>
        </p:txBody>
      </p:sp>
    </p:spTree>
    <p:extLst>
      <p:ext uri="{BB962C8B-B14F-4D97-AF65-F5344CB8AC3E}">
        <p14:creationId xmlns:p14="http://schemas.microsoft.com/office/powerpoint/2010/main" val="3722393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1368428-5473-2C26-163D-44E308973C66}"/>
              </a:ext>
            </a:extLst>
          </p:cNvPr>
          <p:cNvSpPr>
            <a:spLocks noGrp="1"/>
          </p:cNvSpPr>
          <p:nvPr>
            <p:ph type="title"/>
          </p:nvPr>
        </p:nvSpPr>
        <p:spPr>
          <a:xfrm>
            <a:off x="381062" y="412084"/>
            <a:ext cx="9603275" cy="1049235"/>
          </a:xfrm>
        </p:spPr>
        <p:txBody>
          <a:bodyPr>
            <a:normAutofit/>
          </a:bodyPr>
          <a:lstStyle/>
          <a:p>
            <a:r>
              <a:rPr lang="ja-JP" altLang="en-US" sz="4000"/>
              <a:t>配属　２年生</a:t>
            </a:r>
            <a:endParaRPr kumimoji="1" lang="ja-JP" altLang="en-US" sz="4000"/>
          </a:p>
        </p:txBody>
      </p:sp>
      <p:sp>
        <p:nvSpPr>
          <p:cNvPr id="3" name="コンテンツ プレースホルダー 2">
            <a:extLst>
              <a:ext uri="{FF2B5EF4-FFF2-40B4-BE49-F238E27FC236}">
                <a16:creationId xmlns:a16="http://schemas.microsoft.com/office/drawing/2014/main" id="{ACA92D36-CDED-3190-F08D-456D777E763F}"/>
              </a:ext>
            </a:extLst>
          </p:cNvPr>
          <p:cNvSpPr>
            <a:spLocks noGrp="1"/>
          </p:cNvSpPr>
          <p:nvPr>
            <p:ph idx="1"/>
          </p:nvPr>
        </p:nvSpPr>
        <p:spPr>
          <a:xfrm>
            <a:off x="223024" y="2015732"/>
            <a:ext cx="11887199" cy="3905566"/>
          </a:xfrm>
        </p:spPr>
        <p:txBody>
          <a:bodyPr>
            <a:normAutofit/>
          </a:bodyPr>
          <a:lstStyle/>
          <a:p>
            <a:r>
              <a:rPr kumimoji="1" lang="ja-JP" altLang="en-US" sz="2200">
                <a:latin typeface="HGMaruGothicMPRO" panose="020F0600000000000000" pitchFamily="34" charset="-128"/>
                <a:ea typeface="HGMaruGothicMPRO" panose="020F0600000000000000" pitchFamily="34" charset="-128"/>
              </a:rPr>
              <a:t>実習校の先生から学んだこと：</a:t>
            </a:r>
            <a:r>
              <a:rPr lang="ja-JP" altLang="en-US" sz="2200">
                <a:latin typeface="HGMaruGothicMPRO" panose="020F0600000000000000" pitchFamily="34" charset="-128"/>
                <a:ea typeface="HGMaruGothicMPRO" panose="020F0600000000000000" pitchFamily="34" charset="-128"/>
              </a:rPr>
              <a:t>子どもの表情やしぐさ、小さな変化にもすぐに気づく観察力。子どもの話を最後まで聞くことを大切にしていた。</a:t>
            </a:r>
            <a:endParaRPr lang="en-US" altLang="ja-JP" sz="2200" dirty="0">
              <a:latin typeface="HGMaruGothicMPRO" panose="020F0600000000000000" pitchFamily="34" charset="-128"/>
              <a:ea typeface="HGMaruGothicMPRO" panose="020F0600000000000000" pitchFamily="34" charset="-128"/>
            </a:endParaRPr>
          </a:p>
          <a:p>
            <a:pPr marL="0" indent="0">
              <a:buNone/>
            </a:pPr>
            <a:r>
              <a:rPr lang="ja-JP" altLang="en-US" sz="2200">
                <a:latin typeface="HGMaruGothicMPRO" panose="020F0600000000000000" pitchFamily="34" charset="-128"/>
                <a:ea typeface="HGMaruGothicMPRO" panose="020F0600000000000000" pitchFamily="34" charset="-128"/>
              </a:rPr>
              <a:t>子どもから学んだこと：体育の授業で、困っている子に、近くの子が「いっしょに練習しようよ！」「大丈夫、さっきよりうまくなってるよ！」と声をかけていた。</a:t>
            </a:r>
            <a:endParaRPr lang="en-US" altLang="ja-JP" sz="2200" dirty="0">
              <a:latin typeface="HGMaruGothicMPRO" panose="020F0600000000000000" pitchFamily="34" charset="-128"/>
              <a:ea typeface="HGMaruGothicMPRO" panose="020F0600000000000000" pitchFamily="34" charset="-128"/>
            </a:endParaRPr>
          </a:p>
          <a:p>
            <a:pPr marL="0" indent="0">
              <a:buNone/>
            </a:pPr>
            <a:r>
              <a:rPr lang="ja-JP" altLang="en-US" sz="2200">
                <a:latin typeface="HGMaruGothicMPRO" panose="020F0600000000000000" pitchFamily="34" charset="-128"/>
                <a:ea typeface="HGMaruGothicMPRO" panose="020F0600000000000000" pitchFamily="34" charset="-128"/>
              </a:rPr>
              <a:t>→教師が常に助けに入らなくても、子どもたち自身の関係性の中で解決できることがある。</a:t>
            </a:r>
            <a:endParaRPr lang="en-US" altLang="ja-JP" sz="2200" dirty="0">
              <a:latin typeface="HGMaruGothicMPRO" panose="020F0600000000000000" pitchFamily="34" charset="-128"/>
              <a:ea typeface="HGMaruGothicMPRO" panose="020F0600000000000000" pitchFamily="34" charset="-128"/>
            </a:endParaRPr>
          </a:p>
          <a:p>
            <a:pPr marL="0" indent="0">
              <a:buNone/>
            </a:pPr>
            <a:r>
              <a:rPr lang="ja-JP" altLang="en-US" sz="2200">
                <a:latin typeface="HGMaruGothicMPRO" panose="020F0600000000000000" pitchFamily="34" charset="-128"/>
                <a:ea typeface="HGMaruGothicMPRO" panose="020F0600000000000000" pitchFamily="34" charset="-128"/>
              </a:rPr>
              <a:t>次の実習生へ：子どもの声や反応に寄り添い、そこから学びを広げていく柔軟さがとても大切である。「子どもにどう教えるか」だけでなく、「子どもがどう学ぶか」という視点を持って実習に臨む。</a:t>
            </a:r>
            <a:endParaRPr lang="en-US" altLang="ja-JP" sz="2200" dirty="0">
              <a:latin typeface="HGMaruGothicMPRO" panose="020F0600000000000000" pitchFamily="34" charset="-128"/>
              <a:ea typeface="HGMaruGothicMPRO" panose="020F0600000000000000" pitchFamily="34" charset="-128"/>
            </a:endParaRPr>
          </a:p>
          <a:p>
            <a:pPr marL="0" indent="0">
              <a:buNone/>
            </a:pPr>
            <a:endParaRPr lang="en-US" altLang="ja-JP" sz="2200" dirty="0">
              <a:latin typeface="+mj-ea"/>
            </a:endParaRPr>
          </a:p>
          <a:p>
            <a:pPr marL="0" indent="0">
              <a:buNone/>
            </a:pPr>
            <a:endParaRPr kumimoji="1" lang="ja-JP" altLang="en-US" sz="2800"/>
          </a:p>
        </p:txBody>
      </p:sp>
    </p:spTree>
    <p:extLst>
      <p:ext uri="{BB962C8B-B14F-4D97-AF65-F5344CB8AC3E}">
        <p14:creationId xmlns:p14="http://schemas.microsoft.com/office/powerpoint/2010/main" val="2115488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4996BE1-EDBB-C279-6A14-2CC54E8CC056}"/>
              </a:ext>
            </a:extLst>
          </p:cNvPr>
          <p:cNvSpPr>
            <a:spLocks noGrp="1"/>
          </p:cNvSpPr>
          <p:nvPr>
            <p:ph type="title"/>
          </p:nvPr>
        </p:nvSpPr>
        <p:spPr/>
        <p:txBody>
          <a:bodyPr/>
          <a:lstStyle/>
          <a:p>
            <a:r>
              <a:rPr lang="ja-JP" altLang="en-US"/>
              <a:t>配属　</a:t>
            </a:r>
            <a:r>
              <a:rPr lang="en-US" altLang="ja-JP" dirty="0"/>
              <a:t>3</a:t>
            </a:r>
            <a:r>
              <a:rPr lang="ja-JP" altLang="en-US"/>
              <a:t>年生</a:t>
            </a:r>
            <a:endParaRPr kumimoji="1" lang="ja-JP" altLang="en-US"/>
          </a:p>
        </p:txBody>
      </p:sp>
      <p:sp>
        <p:nvSpPr>
          <p:cNvPr id="3" name="コンテンツ プレースホルダー 2">
            <a:extLst>
              <a:ext uri="{FF2B5EF4-FFF2-40B4-BE49-F238E27FC236}">
                <a16:creationId xmlns:a16="http://schemas.microsoft.com/office/drawing/2014/main" id="{00F76816-C556-F24E-D322-B3B47288F934}"/>
              </a:ext>
            </a:extLst>
          </p:cNvPr>
          <p:cNvSpPr>
            <a:spLocks noGrp="1"/>
          </p:cNvSpPr>
          <p:nvPr>
            <p:ph idx="1"/>
          </p:nvPr>
        </p:nvSpPr>
        <p:spPr>
          <a:xfrm>
            <a:off x="178421" y="2015732"/>
            <a:ext cx="11842594" cy="4037749"/>
          </a:xfrm>
        </p:spPr>
        <p:txBody>
          <a:bodyPr>
            <a:normAutofit fontScale="92500" lnSpcReduction="20000"/>
          </a:bodyPr>
          <a:lstStyle/>
          <a:p>
            <a:pPr marL="0" indent="0">
              <a:buNone/>
            </a:pPr>
            <a:r>
              <a:rPr lang="ja-JP" altLang="en-US" sz="2400"/>
              <a:t>・</a:t>
            </a:r>
            <a:r>
              <a:rPr lang="ja-JP" altLang="en-US" sz="2400">
                <a:latin typeface="HGMaruGothicMPRO" panose="020F0600000000000000" pitchFamily="34" charset="-128"/>
                <a:ea typeface="HGMaruGothicMPRO" panose="020F0600000000000000" pitchFamily="34" charset="-128"/>
              </a:rPr>
              <a:t>研究授業に向けて、どのような活動を設定したら児童の興味関心を引くことができるか、また、活発な話し合いをすることができるかを考えながら授業構想を考えた。</a:t>
            </a:r>
            <a:endParaRPr lang="en-US" altLang="ja-JP" sz="2400" dirty="0">
              <a:latin typeface="HGMaruGothicMPRO" panose="020F0600000000000000" pitchFamily="34" charset="-128"/>
              <a:ea typeface="HGMaruGothicMPRO" panose="020F0600000000000000" pitchFamily="34" charset="-128"/>
            </a:endParaRPr>
          </a:p>
          <a:p>
            <a:pPr marL="0" indent="0">
              <a:buNone/>
            </a:pPr>
            <a:r>
              <a:rPr lang="ja-JP" altLang="en-US" sz="2400">
                <a:latin typeface="HGMaruGothicMPRO" panose="020F0600000000000000" pitchFamily="34" charset="-128"/>
                <a:ea typeface="HGMaruGothicMPRO" panose="020F0600000000000000" pitchFamily="34" charset="-128"/>
              </a:rPr>
              <a:t>実習校の先生から学んだこと：どんな力を身につけさせたいかを踏まえて授業をすることで、指導案通りに授業が運ばなくても、子どもに力をつけさせることができる。子どもと共に授業を作るイメージが良い。</a:t>
            </a:r>
            <a:endParaRPr lang="en-US" altLang="ja-JP" sz="2400" dirty="0">
              <a:latin typeface="HGMaruGothicMPRO" panose="020F0600000000000000" pitchFamily="34" charset="-128"/>
              <a:ea typeface="HGMaruGothicMPRO" panose="020F0600000000000000" pitchFamily="34" charset="-128"/>
            </a:endParaRPr>
          </a:p>
          <a:p>
            <a:pPr marL="0" indent="0">
              <a:buNone/>
            </a:pPr>
            <a:r>
              <a:rPr lang="ja-JP" altLang="en-US" sz="2400">
                <a:latin typeface="HGMaruGothicMPRO" panose="020F0600000000000000" pitchFamily="34" charset="-128"/>
                <a:ea typeface="HGMaruGothicMPRO" panose="020F0600000000000000" pitchFamily="34" charset="-128"/>
              </a:rPr>
              <a:t>子どもから学んだこと：実習生が取り合いになったりする場面もあり、実習生が関わるグループや子どもが偏らないように意識した。どのように声掛けをしていくかを考える良いきっかけとなった。</a:t>
            </a:r>
            <a:endParaRPr lang="en-US" altLang="ja-JP" sz="2400" dirty="0">
              <a:latin typeface="HGMaruGothicMPRO" panose="020F0600000000000000" pitchFamily="34" charset="-128"/>
              <a:ea typeface="HGMaruGothicMPRO" panose="020F0600000000000000" pitchFamily="34" charset="-128"/>
            </a:endParaRPr>
          </a:p>
          <a:p>
            <a:pPr marL="0" indent="0">
              <a:buNone/>
            </a:pPr>
            <a:r>
              <a:rPr lang="ja-JP" altLang="en-US" sz="2400">
                <a:latin typeface="HGMaruGothicMPRO" panose="020F0600000000000000" pitchFamily="34" charset="-128"/>
                <a:ea typeface="HGMaruGothicMPRO" panose="020F0600000000000000" pitchFamily="34" charset="-128"/>
              </a:rPr>
              <a:t>実習生は、常に子どもから見られており、影響力は大きい。子ども達と話すときの言葉遣いに気を付ける必要がある。</a:t>
            </a:r>
            <a:endParaRPr lang="en-US" altLang="ja-JP" sz="2400" dirty="0">
              <a:latin typeface="HGMaruGothicMPRO" panose="020F0600000000000000" pitchFamily="34" charset="-128"/>
              <a:ea typeface="HGMaruGothicMPRO" panose="020F0600000000000000" pitchFamily="34" charset="-128"/>
            </a:endParaRPr>
          </a:p>
          <a:p>
            <a:pPr marL="0" indent="0">
              <a:buNone/>
            </a:pPr>
            <a:endParaRPr lang="en-US" altLang="ja-JP" sz="2400" dirty="0"/>
          </a:p>
          <a:p>
            <a:pPr marL="0" indent="0">
              <a:buNone/>
            </a:pPr>
            <a:endParaRPr lang="en-US" altLang="ja-JP" sz="2400" dirty="0"/>
          </a:p>
          <a:p>
            <a:endParaRPr kumimoji="1" lang="ja-JP" altLang="en-US"/>
          </a:p>
        </p:txBody>
      </p:sp>
    </p:spTree>
    <p:extLst>
      <p:ext uri="{BB962C8B-B14F-4D97-AF65-F5344CB8AC3E}">
        <p14:creationId xmlns:p14="http://schemas.microsoft.com/office/powerpoint/2010/main" val="528570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7AA1818-52AE-88EA-82C9-E7004AA70CC3}"/>
              </a:ext>
            </a:extLst>
          </p:cNvPr>
          <p:cNvSpPr>
            <a:spLocks noGrp="1"/>
          </p:cNvSpPr>
          <p:nvPr>
            <p:ph type="title"/>
          </p:nvPr>
        </p:nvSpPr>
        <p:spPr/>
        <p:txBody>
          <a:bodyPr/>
          <a:lstStyle/>
          <a:p>
            <a:r>
              <a:rPr kumimoji="1" lang="ja-JP" altLang="en-US"/>
              <a:t>配属　</a:t>
            </a:r>
            <a:r>
              <a:rPr kumimoji="1" lang="en-US" altLang="ja-JP" dirty="0"/>
              <a:t>4</a:t>
            </a:r>
            <a:r>
              <a:rPr kumimoji="1" lang="ja-JP" altLang="en-US"/>
              <a:t>年生</a:t>
            </a:r>
          </a:p>
        </p:txBody>
      </p:sp>
      <p:sp>
        <p:nvSpPr>
          <p:cNvPr id="3" name="コンテンツ プレースホルダー 2">
            <a:extLst>
              <a:ext uri="{FF2B5EF4-FFF2-40B4-BE49-F238E27FC236}">
                <a16:creationId xmlns:a16="http://schemas.microsoft.com/office/drawing/2014/main" id="{74B44B7E-ED2F-B725-2100-51A895A8460A}"/>
              </a:ext>
            </a:extLst>
          </p:cNvPr>
          <p:cNvSpPr>
            <a:spLocks noGrp="1"/>
          </p:cNvSpPr>
          <p:nvPr>
            <p:ph idx="1"/>
          </p:nvPr>
        </p:nvSpPr>
        <p:spPr>
          <a:xfrm>
            <a:off x="223025" y="2015732"/>
            <a:ext cx="11708780" cy="4037749"/>
          </a:xfrm>
        </p:spPr>
        <p:txBody>
          <a:bodyPr>
            <a:normAutofit fontScale="77500" lnSpcReduction="20000"/>
          </a:bodyPr>
          <a:lstStyle/>
          <a:p>
            <a:r>
              <a:rPr lang="ja-JP" altLang="en-US" sz="2400">
                <a:latin typeface="HGMaruGothicMPRO" panose="020F0600000000000000" pitchFamily="34" charset="-128"/>
                <a:ea typeface="HGMaruGothicMPRO" panose="020F0600000000000000" pitchFamily="34" charset="-128"/>
              </a:rPr>
              <a:t>研究授業では、児童のペースに流されすぎず、誰が発言しているのかに注目させながら授業を進め、考えた授業の軸を保つことができた。</a:t>
            </a:r>
            <a:endParaRPr lang="en-US" altLang="ja-JP" sz="2400" dirty="0">
              <a:latin typeface="HGMaruGothicMPRO" panose="020F0600000000000000" pitchFamily="34" charset="-128"/>
              <a:ea typeface="HGMaruGothicMPRO" panose="020F0600000000000000" pitchFamily="34" charset="-128"/>
            </a:endParaRPr>
          </a:p>
          <a:p>
            <a:r>
              <a:rPr lang="ja-JP" altLang="en-US" sz="2400">
                <a:latin typeface="HGMaruGothicMPRO" panose="020F0600000000000000" pitchFamily="34" charset="-128"/>
                <a:ea typeface="HGMaruGothicMPRO" panose="020F0600000000000000" pitchFamily="34" charset="-128"/>
              </a:rPr>
              <a:t>実習校の先生から学んだこと：</a:t>
            </a:r>
            <a:r>
              <a:rPr lang="ja-JP" altLang="en-US" sz="2600">
                <a:latin typeface="HGMaruGothicMPRO" panose="020F0600000000000000" pitchFamily="34" charset="-128"/>
                <a:ea typeface="HGMaruGothicMPRO" panose="020F0600000000000000" pitchFamily="34" charset="-128"/>
              </a:rPr>
              <a:t>授業では、「立つ」、「座る」などの身体動作を取り入れることで、集中や切り替えを促し、全員が参加できる場をつくれる。</a:t>
            </a:r>
            <a:r>
              <a:rPr lang="ja-JP" altLang="en-US" sz="2800">
                <a:latin typeface="HGMaruGothicMPRO" panose="020F0600000000000000" pitchFamily="34" charset="-128"/>
                <a:ea typeface="HGMaruGothicMPRO" panose="020F0600000000000000" pitchFamily="34" charset="-128"/>
              </a:rPr>
              <a:t>子どもについ口出ししたくなる場面でも、ぐっとこらえて動きを見守り、その先の姿を丁寧に受け止めることが児童理解に繋がる。</a:t>
            </a:r>
            <a:endParaRPr lang="en-US" altLang="ja-JP" sz="2800" dirty="0">
              <a:latin typeface="HGMaruGothicMPRO" panose="020F0600000000000000" pitchFamily="34" charset="-128"/>
              <a:ea typeface="HGMaruGothicMPRO" panose="020F0600000000000000" pitchFamily="34" charset="-128"/>
            </a:endParaRPr>
          </a:p>
          <a:p>
            <a:r>
              <a:rPr lang="ja-JP" altLang="en-US" sz="2800">
                <a:latin typeface="HGMaruGothicMPRO" panose="020F0600000000000000" pitchFamily="34" charset="-128"/>
                <a:ea typeface="HGMaruGothicMPRO" panose="020F0600000000000000" pitchFamily="34" charset="-128"/>
              </a:rPr>
              <a:t>気づいたこと：教師が補いすぎずに児童同士で説明させることで、教師には十分伝わらなくても互いに理解し合える場面がある。</a:t>
            </a:r>
            <a:endParaRPr lang="en-US" altLang="ja-JP" sz="2800" dirty="0">
              <a:latin typeface="HGMaruGothicMPRO" panose="020F0600000000000000" pitchFamily="34" charset="-128"/>
              <a:ea typeface="HGMaruGothicMPRO" panose="020F0600000000000000" pitchFamily="34" charset="-128"/>
            </a:endParaRPr>
          </a:p>
          <a:p>
            <a:r>
              <a:rPr lang="ja-JP" altLang="en-US" sz="2800">
                <a:latin typeface="HGMaruGothicMPRO" panose="020F0600000000000000" pitchFamily="34" charset="-128"/>
                <a:ea typeface="HGMaruGothicMPRO" panose="020F0600000000000000" pitchFamily="34" charset="-128"/>
              </a:rPr>
              <a:t>未来の実習生へ：指導案は「授業の最後に子どもの姿がどうなっているか」を具体的に描いて逆算して作ると良い。</a:t>
            </a:r>
            <a:br>
              <a:rPr lang="en-US" altLang="ja-JP" sz="2800" dirty="0">
                <a:latin typeface="HGMaruGothicMPRO" panose="020F0600000000000000" pitchFamily="34" charset="-128"/>
                <a:ea typeface="HGMaruGothicMPRO" panose="020F0600000000000000" pitchFamily="34" charset="-128"/>
              </a:rPr>
            </a:br>
            <a:endParaRPr lang="en-US" altLang="ja-JP" sz="2600" dirty="0">
              <a:latin typeface="HGMaruGothicMPRO" panose="020F0600000000000000" pitchFamily="34" charset="-128"/>
              <a:ea typeface="HGMaruGothicMPRO" panose="020F0600000000000000" pitchFamily="34" charset="-128"/>
            </a:endParaRPr>
          </a:p>
          <a:p>
            <a:endParaRPr kumimoji="1" lang="ja-JP" altLang="en-US"/>
          </a:p>
        </p:txBody>
      </p:sp>
    </p:spTree>
    <p:extLst>
      <p:ext uri="{BB962C8B-B14F-4D97-AF65-F5344CB8AC3E}">
        <p14:creationId xmlns:p14="http://schemas.microsoft.com/office/powerpoint/2010/main" val="3147485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BD390B1-1CE2-2B69-E954-A5A9901EC951}"/>
              </a:ext>
            </a:extLst>
          </p:cNvPr>
          <p:cNvSpPr>
            <a:spLocks noGrp="1"/>
          </p:cNvSpPr>
          <p:nvPr>
            <p:ph type="title"/>
          </p:nvPr>
        </p:nvSpPr>
        <p:spPr/>
        <p:txBody>
          <a:bodyPr>
            <a:normAutofit/>
          </a:bodyPr>
          <a:lstStyle/>
          <a:p>
            <a:r>
              <a:rPr kumimoji="1" lang="ja-JP" altLang="en-US" sz="4000"/>
              <a:t>配属</a:t>
            </a:r>
            <a:r>
              <a:rPr kumimoji="1" lang="en-US" altLang="ja-JP" sz="4000" dirty="0"/>
              <a:t>5</a:t>
            </a:r>
            <a:r>
              <a:rPr kumimoji="1" lang="ja-JP" altLang="en-US" sz="4000"/>
              <a:t>年生</a:t>
            </a:r>
          </a:p>
        </p:txBody>
      </p:sp>
      <p:sp>
        <p:nvSpPr>
          <p:cNvPr id="3" name="コンテンツ プレースホルダー 2">
            <a:extLst>
              <a:ext uri="{FF2B5EF4-FFF2-40B4-BE49-F238E27FC236}">
                <a16:creationId xmlns:a16="http://schemas.microsoft.com/office/drawing/2014/main" id="{3F8CAC7E-3A19-B7DC-0E9D-86CD20738D0E}"/>
              </a:ext>
            </a:extLst>
          </p:cNvPr>
          <p:cNvSpPr>
            <a:spLocks noGrp="1"/>
          </p:cNvSpPr>
          <p:nvPr>
            <p:ph idx="1"/>
          </p:nvPr>
        </p:nvSpPr>
        <p:spPr>
          <a:xfrm>
            <a:off x="200723" y="1853754"/>
            <a:ext cx="11909502" cy="4078695"/>
          </a:xfrm>
        </p:spPr>
        <p:txBody>
          <a:bodyPr>
            <a:normAutofit fontScale="92500"/>
          </a:bodyPr>
          <a:lstStyle/>
          <a:p>
            <a:r>
              <a:rPr lang="ja-JP" altLang="en-US" sz="2400">
                <a:latin typeface="HGMaruGothicMPRO" panose="020F0600000000000000" pitchFamily="34" charset="-128"/>
                <a:ea typeface="HGMaruGothicMPRO" panose="020F0600000000000000" pitchFamily="34" charset="-128"/>
              </a:rPr>
              <a:t>机間指導中に誰がどのような意見であるか把握し、発表時に指名する順番を工夫することが出来た。</a:t>
            </a:r>
            <a:endParaRPr lang="en-US" altLang="ja-JP" sz="2400" dirty="0">
              <a:latin typeface="HGMaruGothicMPRO" panose="020F0600000000000000" pitchFamily="34" charset="-128"/>
              <a:ea typeface="HGMaruGothicMPRO" panose="020F0600000000000000" pitchFamily="34" charset="-128"/>
            </a:endParaRPr>
          </a:p>
          <a:p>
            <a:r>
              <a:rPr kumimoji="1" lang="ja-JP" altLang="en-US" sz="2400">
                <a:latin typeface="HGMaruGothicMPRO" panose="020F0600000000000000" pitchFamily="34" charset="-128"/>
                <a:ea typeface="HGMaruGothicMPRO" panose="020F0600000000000000" pitchFamily="34" charset="-128"/>
              </a:rPr>
              <a:t>実習校の先生から学んだこと：</a:t>
            </a:r>
            <a:r>
              <a:rPr lang="ja-JP" altLang="en-US" sz="2400">
                <a:latin typeface="HGMaruGothicMPRO" panose="020F0600000000000000" pitchFamily="34" charset="-128"/>
                <a:ea typeface="HGMaruGothicMPRO" panose="020F0600000000000000" pitchFamily="34" charset="-128"/>
              </a:rPr>
              <a:t>児童の意見を他の児童に詳しく説明させるなど、子ども同士の対話を中心に展開する授業を行っていた。</a:t>
            </a:r>
            <a:endParaRPr lang="en-US" altLang="ja-JP" sz="2400" dirty="0">
              <a:latin typeface="HGMaruGothicMPRO" panose="020F0600000000000000" pitchFamily="34" charset="-128"/>
              <a:ea typeface="HGMaruGothicMPRO" panose="020F0600000000000000" pitchFamily="34" charset="-128"/>
            </a:endParaRPr>
          </a:p>
          <a:p>
            <a:r>
              <a:rPr lang="ja-JP" altLang="en-US" sz="2400">
                <a:latin typeface="HGMaruGothicMPRO" panose="020F0600000000000000" pitchFamily="34" charset="-128"/>
                <a:ea typeface="HGMaruGothicMPRO" panose="020F0600000000000000" pitchFamily="34" charset="-128"/>
              </a:rPr>
              <a:t>板書をしながらも児童の様子に目を配ることで、児童の集中を途切れさせないようにしていた。</a:t>
            </a:r>
            <a:endParaRPr lang="en-US" altLang="ja-JP" sz="2400" dirty="0">
              <a:latin typeface="HGMaruGothicMPRO" panose="020F0600000000000000" pitchFamily="34" charset="-128"/>
              <a:ea typeface="HGMaruGothicMPRO" panose="020F0600000000000000" pitchFamily="34" charset="-128"/>
            </a:endParaRPr>
          </a:p>
          <a:p>
            <a:r>
              <a:rPr lang="ja-JP" altLang="en-US" sz="2400">
                <a:latin typeface="HGMaruGothicMPRO" panose="020F0600000000000000" pitchFamily="34" charset="-128"/>
                <a:ea typeface="HGMaruGothicMPRO" panose="020F0600000000000000" pitchFamily="34" charset="-128"/>
              </a:rPr>
              <a:t>教師が全ての指示を出す必要はなく、時には見守ることも大切であると学んだ。</a:t>
            </a:r>
            <a:endParaRPr lang="en-US" altLang="ja-JP" sz="2400" dirty="0">
              <a:latin typeface="HGMaruGothicMPRO" panose="020F0600000000000000" pitchFamily="34" charset="-128"/>
              <a:ea typeface="HGMaruGothicMPRO" panose="020F0600000000000000" pitchFamily="34" charset="-128"/>
            </a:endParaRPr>
          </a:p>
          <a:p>
            <a:r>
              <a:rPr lang="ja-JP" altLang="en-US" sz="2400">
                <a:latin typeface="HGMaruGothicMPRO" panose="020F0600000000000000" pitchFamily="34" charset="-128"/>
                <a:ea typeface="HGMaruGothicMPRO" panose="020F0600000000000000" pitchFamily="34" charset="-128"/>
              </a:rPr>
              <a:t>休み時間などもたくさんの児童と交流し、信頼関係を作り上げることが大切だと感じた。</a:t>
            </a:r>
          </a:p>
          <a:p>
            <a:endParaRPr lang="en-US" altLang="ja-JP" sz="2400" dirty="0">
              <a:latin typeface="HGMaruGothicMPRO" panose="020F0600000000000000" pitchFamily="34" charset="-128"/>
              <a:ea typeface="HGMaruGothicMPRO" panose="020F0600000000000000" pitchFamily="34" charset="-128"/>
            </a:endParaRPr>
          </a:p>
          <a:p>
            <a:endParaRPr kumimoji="1" lang="ja-JP" altLang="en-US"/>
          </a:p>
        </p:txBody>
      </p:sp>
    </p:spTree>
    <p:extLst>
      <p:ext uri="{BB962C8B-B14F-4D97-AF65-F5344CB8AC3E}">
        <p14:creationId xmlns:p14="http://schemas.microsoft.com/office/powerpoint/2010/main" val="19763307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FE7EFF-5838-D0C7-A109-A59BD6927119}"/>
              </a:ext>
            </a:extLst>
          </p:cNvPr>
          <p:cNvSpPr>
            <a:spLocks noGrp="1"/>
          </p:cNvSpPr>
          <p:nvPr>
            <p:ph type="title"/>
          </p:nvPr>
        </p:nvSpPr>
        <p:spPr/>
        <p:txBody>
          <a:bodyPr>
            <a:normAutofit/>
          </a:bodyPr>
          <a:lstStyle/>
          <a:p>
            <a:r>
              <a:rPr kumimoji="1" lang="ja-JP" altLang="en-US" sz="4400"/>
              <a:t>配属　</a:t>
            </a:r>
            <a:r>
              <a:rPr kumimoji="1" lang="en-US" altLang="ja-JP" sz="4400" dirty="0"/>
              <a:t>6</a:t>
            </a:r>
            <a:r>
              <a:rPr kumimoji="1" lang="ja-JP" altLang="en-US" sz="4400"/>
              <a:t>年生</a:t>
            </a:r>
          </a:p>
        </p:txBody>
      </p:sp>
      <p:sp>
        <p:nvSpPr>
          <p:cNvPr id="3" name="コンテンツ プレースホルダー 2">
            <a:extLst>
              <a:ext uri="{FF2B5EF4-FFF2-40B4-BE49-F238E27FC236}">
                <a16:creationId xmlns:a16="http://schemas.microsoft.com/office/drawing/2014/main" id="{8BF82554-0504-42BA-4390-6210EFEA8418}"/>
              </a:ext>
            </a:extLst>
          </p:cNvPr>
          <p:cNvSpPr>
            <a:spLocks noGrp="1"/>
          </p:cNvSpPr>
          <p:nvPr>
            <p:ph idx="1"/>
          </p:nvPr>
        </p:nvSpPr>
        <p:spPr>
          <a:xfrm>
            <a:off x="256478" y="1971127"/>
            <a:ext cx="11496908" cy="4082354"/>
          </a:xfrm>
        </p:spPr>
        <p:txBody>
          <a:bodyPr>
            <a:normAutofit fontScale="92500" lnSpcReduction="10000"/>
          </a:bodyPr>
          <a:lstStyle/>
          <a:p>
            <a:r>
              <a:rPr kumimoji="1" lang="ja-JP" altLang="en-US" sz="2400">
                <a:latin typeface="HGMaruGothicMPRO" panose="020F0600000000000000" pitchFamily="34" charset="-128"/>
                <a:ea typeface="HGMaruGothicMPRO" panose="020F0600000000000000" pitchFamily="34" charset="-128"/>
              </a:rPr>
              <a:t>研究授業では、教師側で</a:t>
            </a:r>
            <a:r>
              <a:rPr lang="ja-JP" altLang="en-US" sz="2400">
                <a:latin typeface="HGMaruGothicMPRO" panose="020F0600000000000000" pitchFamily="34" charset="-128"/>
                <a:ea typeface="HGMaruGothicMPRO" panose="020F0600000000000000" pitchFamily="34" charset="-128"/>
              </a:rPr>
              <a:t>予想していなくても児童の良い考えは授業に反映することで、児童の考えを中心に授業を進めることができることが分かった。</a:t>
            </a:r>
            <a:endParaRPr lang="en-US" altLang="ja-JP" sz="2400" dirty="0">
              <a:latin typeface="HGMaruGothicMPRO" panose="020F0600000000000000" pitchFamily="34" charset="-128"/>
              <a:ea typeface="HGMaruGothicMPRO" panose="020F0600000000000000" pitchFamily="34" charset="-128"/>
            </a:endParaRPr>
          </a:p>
          <a:p>
            <a:pPr marL="0" indent="0">
              <a:buNone/>
            </a:pPr>
            <a:r>
              <a:rPr lang="ja-JP" altLang="en-US" sz="2400">
                <a:latin typeface="HGMaruGothicMPRO" panose="020F0600000000000000" pitchFamily="34" charset="-128"/>
                <a:ea typeface="HGMaruGothicMPRO" panose="020F0600000000000000" pitchFamily="34" charset="-128"/>
              </a:rPr>
              <a:t>実習校の先生から学んだこと：</a:t>
            </a:r>
            <a:r>
              <a:rPr lang="en-US" altLang="ja-JP" sz="2400" dirty="0" err="1">
                <a:latin typeface="HGMaruGothicMPRO" panose="020F0600000000000000" pitchFamily="34" charset="-128"/>
                <a:ea typeface="HGMaruGothicMPRO" panose="020F0600000000000000" pitchFamily="34" charset="-128"/>
              </a:rPr>
              <a:t>児童の発言や考えが広がる問いかけ方</a:t>
            </a:r>
            <a:r>
              <a:rPr lang="ja-JP" altLang="en-US" sz="2400">
                <a:latin typeface="HGMaruGothicMPRO" panose="020F0600000000000000" pitchFamily="34" charset="-128"/>
                <a:ea typeface="HGMaruGothicMPRO" panose="020F0600000000000000" pitchFamily="34" charset="-128"/>
              </a:rPr>
              <a:t>について。</a:t>
            </a:r>
            <a:r>
              <a:rPr lang="en-US" altLang="ja-JP" sz="2400" dirty="0" err="1">
                <a:latin typeface="HGMaruGothicMPRO" panose="020F0600000000000000" pitchFamily="34" charset="-128"/>
                <a:ea typeface="HGMaruGothicMPRO" panose="020F0600000000000000" pitchFamily="34" charset="-128"/>
              </a:rPr>
              <a:t>なぜ、どうしてを具体的に説明させる、一人の発言から全体の考えにつなげていく</a:t>
            </a:r>
            <a:endParaRPr lang="en-US" altLang="ja-JP" sz="2400" dirty="0">
              <a:latin typeface="HGMaruGothicMPRO" panose="020F0600000000000000" pitchFamily="34" charset="-128"/>
              <a:ea typeface="HGMaruGothicMPRO" panose="020F0600000000000000" pitchFamily="34" charset="-128"/>
            </a:endParaRPr>
          </a:p>
          <a:p>
            <a:pPr marL="0" indent="0">
              <a:buNone/>
            </a:pPr>
            <a:r>
              <a:rPr lang="ja-JP" altLang="en-US" sz="2400">
                <a:latin typeface="HGMaruGothicMPRO" panose="020F0600000000000000" pitchFamily="34" charset="-128"/>
                <a:ea typeface="HGMaruGothicMPRO" panose="020F0600000000000000" pitchFamily="34" charset="-128"/>
              </a:rPr>
              <a:t>未来の実習生へ：</a:t>
            </a:r>
            <a:r>
              <a:rPr lang="en-US" altLang="ja-JP" sz="2400" dirty="0" err="1">
                <a:latin typeface="HGMaruGothicMPRO" panose="020F0600000000000000" pitchFamily="34" charset="-128"/>
                <a:ea typeface="HGMaruGothicMPRO" panose="020F0600000000000000" pitchFamily="34" charset="-128"/>
              </a:rPr>
              <a:t>提示する教材の内容や順番一つをとっても児童の反応は変わる</a:t>
            </a:r>
            <a:r>
              <a:rPr lang="ja-JP" altLang="en-US" sz="2400">
                <a:latin typeface="HGMaruGothicMPRO" panose="020F0600000000000000" pitchFamily="34" charset="-128"/>
                <a:ea typeface="HGMaruGothicMPRO" panose="020F0600000000000000" pitchFamily="34" charset="-128"/>
              </a:rPr>
              <a:t>。</a:t>
            </a:r>
            <a:endParaRPr lang="en-US" altLang="ja-JP" sz="2400" dirty="0">
              <a:latin typeface="HGMaruGothicMPRO" panose="020F0600000000000000" pitchFamily="34" charset="-128"/>
              <a:ea typeface="HGMaruGothicMPRO" panose="020F0600000000000000" pitchFamily="34" charset="-128"/>
            </a:endParaRPr>
          </a:p>
          <a:p>
            <a:pPr marL="0" indent="0">
              <a:buNone/>
            </a:pPr>
            <a:r>
              <a:rPr lang="ja-JP" altLang="en-US" sz="2400">
                <a:latin typeface="HGMaruGothicMPRO" panose="020F0600000000000000" pitchFamily="34" charset="-128"/>
                <a:ea typeface="HGMaruGothicMPRO" panose="020F0600000000000000" pitchFamily="34" charset="-128"/>
              </a:rPr>
              <a:t>授業以外でのコミュニケーションでも児童の性格や特徴を意識する、一人ひとりと丁寧に関わることで授業の取り組み方も変わってくる。</a:t>
            </a:r>
            <a:endParaRPr lang="en-US" altLang="ja-JP" sz="2400" dirty="0">
              <a:latin typeface="HGMaruGothicMPRO" panose="020F0600000000000000" pitchFamily="34" charset="-128"/>
              <a:ea typeface="HGMaruGothicMPRO" panose="020F0600000000000000" pitchFamily="34" charset="-128"/>
            </a:endParaRPr>
          </a:p>
          <a:p>
            <a:r>
              <a:rPr lang="ja-JP" altLang="en-US" sz="2600">
                <a:latin typeface="HGMaruGothicMPRO" panose="020F0600000000000000" pitchFamily="34" charset="-128"/>
                <a:ea typeface="HGMaruGothicMPRO" panose="020F0600000000000000" pitchFamily="34" charset="-128"/>
              </a:rPr>
              <a:t>指導案だけでなく板書計画も同時に考えると、細かい点も見えてくるため、よりよい授業検討となる。</a:t>
            </a:r>
            <a:endParaRPr lang="en-US" altLang="ja-JP" sz="2600" dirty="0">
              <a:latin typeface="HGMaruGothicMPRO" panose="020F0600000000000000" pitchFamily="34" charset="-128"/>
              <a:ea typeface="HGMaruGothicMPRO" panose="020F0600000000000000" pitchFamily="34" charset="-128"/>
            </a:endParaRPr>
          </a:p>
          <a:p>
            <a:pPr marL="0" indent="0">
              <a:buNone/>
            </a:pPr>
            <a:endParaRPr lang="en-US" altLang="ja-JP" sz="2400" dirty="0">
              <a:latin typeface="HGMaruGothicMPRO" panose="020F0600000000000000" pitchFamily="34" charset="-128"/>
              <a:ea typeface="HGMaruGothicMPRO" panose="020F0600000000000000" pitchFamily="34" charset="-128"/>
            </a:endParaRPr>
          </a:p>
          <a:p>
            <a:endParaRPr lang="ja-JP" altLang="en-US">
              <a:ea typeface="游ゴシック"/>
            </a:endParaRPr>
          </a:p>
          <a:p>
            <a:endParaRPr kumimoji="1" lang="ja-JP" altLang="en-US"/>
          </a:p>
        </p:txBody>
      </p:sp>
    </p:spTree>
    <p:extLst>
      <p:ext uri="{BB962C8B-B14F-4D97-AF65-F5344CB8AC3E}">
        <p14:creationId xmlns:p14="http://schemas.microsoft.com/office/powerpoint/2010/main" val="1298730594"/>
      </p:ext>
    </p:extLst>
  </p:cSld>
  <p:clrMapOvr>
    <a:masterClrMapping/>
  </p:clrMapOvr>
</p:sld>
</file>

<file path=ppt/theme/theme1.xml><?xml version="1.0" encoding="utf-8"?>
<a:theme xmlns:a="http://schemas.openxmlformats.org/drawingml/2006/main" name="ギャラリー">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ギャラリー</Template>
  <TotalTime>32</TotalTime>
  <Words>928</Words>
  <Application>Microsoft Macintosh PowerPoint</Application>
  <PresentationFormat>ワイド画面</PresentationFormat>
  <Paragraphs>40</Paragraphs>
  <Slides>7</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7</vt:i4>
      </vt:variant>
    </vt:vector>
  </HeadingPairs>
  <TitlesOfParts>
    <vt:vector size="12" baseType="lpstr">
      <vt:lpstr>HGMaruGothicMPRO</vt:lpstr>
      <vt:lpstr>游ゴシック</vt:lpstr>
      <vt:lpstr>Arial</vt:lpstr>
      <vt:lpstr>Gill Sans MT</vt:lpstr>
      <vt:lpstr>ギャラリー</vt:lpstr>
      <vt:lpstr>小学校実習（３週間） 特支先輩からのメッセージ集</vt:lpstr>
      <vt:lpstr>配属　1年生</vt:lpstr>
      <vt:lpstr>配属　２年生</vt:lpstr>
      <vt:lpstr>配属　3年生</vt:lpstr>
      <vt:lpstr>配属　4年生</vt:lpstr>
      <vt:lpstr>配属5年生</vt:lpstr>
      <vt:lpstr>配属　6年生</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千賀 愛</dc:creator>
  <cp:lastModifiedBy>千賀 愛</cp:lastModifiedBy>
  <cp:revision>7</cp:revision>
  <dcterms:created xsi:type="dcterms:W3CDTF">2026-07-06T06:31:04Z</dcterms:created>
  <dcterms:modified xsi:type="dcterms:W3CDTF">2026-07-06T07:07:46Z</dcterms:modified>
</cp:coreProperties>
</file>